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0" r:id="rId1"/>
  </p:sldMasterIdLst>
  <p:notesMasterIdLst>
    <p:notesMasterId r:id="rId18"/>
  </p:notesMasterIdLst>
  <p:sldIdLst>
    <p:sldId id="290" r:id="rId2"/>
    <p:sldId id="296" r:id="rId3"/>
    <p:sldId id="302" r:id="rId4"/>
    <p:sldId id="303" r:id="rId5"/>
    <p:sldId id="305" r:id="rId6"/>
    <p:sldId id="307" r:id="rId7"/>
    <p:sldId id="308" r:id="rId8"/>
    <p:sldId id="306" r:id="rId9"/>
    <p:sldId id="284" r:id="rId10"/>
    <p:sldId id="310" r:id="rId11"/>
    <p:sldId id="311" r:id="rId12"/>
    <p:sldId id="312" r:id="rId13"/>
    <p:sldId id="313" r:id="rId14"/>
    <p:sldId id="314" r:id="rId15"/>
    <p:sldId id="315" r:id="rId16"/>
    <p:sldId id="316" r:id="rId17"/>
  </p:sldIdLst>
  <p:sldSz cx="50800000" cy="28575000"/>
  <p:notesSz cx="7010400" cy="9296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4"/>
    <p:restoredTop sz="87328" autoAdjust="0"/>
  </p:normalViewPr>
  <p:slideViewPr>
    <p:cSldViewPr snapToGrid="0" snapToObjects="1">
      <p:cViewPr varScale="1">
        <p:scale>
          <a:sx n="18" d="100"/>
          <a:sy n="18" d="100"/>
        </p:scale>
        <p:origin x="13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93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8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2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3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5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3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2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1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0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8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5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18782" tIns="9391" rIns="18782" bIns="939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18782" tIns="9391" rIns="18782" bIns="9391"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2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954" y="4676513"/>
            <a:ext cx="37506092" cy="9948333"/>
          </a:xfrm>
        </p:spPr>
        <p:txBody>
          <a:bodyPr anchor="b">
            <a:normAutofit/>
          </a:bodyPr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954" y="15008492"/>
            <a:ext cx="37506092" cy="6899008"/>
          </a:xfrm>
        </p:spPr>
        <p:txBody>
          <a:bodyPr/>
          <a:lstStyle>
            <a:lvl1pPr marL="0" indent="0" algn="ctr">
              <a:buNone/>
              <a:defRPr sz="10000"/>
            </a:lvl1pPr>
            <a:lvl2pPr marL="1905015" indent="0" algn="ctr">
              <a:buNone/>
              <a:defRPr sz="8333"/>
            </a:lvl2pPr>
            <a:lvl3pPr marL="3810030" indent="0" algn="ctr">
              <a:buNone/>
              <a:defRPr sz="7500"/>
            </a:lvl3pPr>
            <a:lvl4pPr marL="5715046" indent="0" algn="ctr">
              <a:buNone/>
              <a:defRPr sz="6667"/>
            </a:lvl4pPr>
            <a:lvl5pPr marL="7620061" indent="0" algn="ctr">
              <a:buNone/>
              <a:defRPr sz="6667"/>
            </a:lvl5pPr>
            <a:lvl6pPr marL="9525076" indent="0" algn="ctr">
              <a:buNone/>
              <a:defRPr sz="6667"/>
            </a:lvl6pPr>
            <a:lvl7pPr marL="11430091" indent="0" algn="ctr">
              <a:buNone/>
              <a:defRPr sz="6667"/>
            </a:lvl7pPr>
            <a:lvl8pPr marL="13335107" indent="0" algn="ctr">
              <a:buNone/>
              <a:defRPr sz="6667"/>
            </a:lvl8pPr>
            <a:lvl9pPr marL="15240122" indent="0" algn="ctr">
              <a:buNone/>
              <a:defRPr sz="66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FABB-C590-CA4E-9D4F-371A7D2A5A79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5" y="17872386"/>
            <a:ext cx="43198183" cy="3413979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7525" y="2588840"/>
            <a:ext cx="43198183" cy="1408222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9" y="21286367"/>
            <a:ext cx="43191658" cy="2843633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9458-1E8D-F747-8623-1899CCBFA94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14270246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81" y="17520084"/>
            <a:ext cx="43140671" cy="6634108"/>
          </a:xfrm>
        </p:spPr>
        <p:txBody>
          <a:bodyPr anchor="ctr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8FDA-9971-5349-B139-C3F4D05B38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4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5883" y="2540000"/>
            <a:ext cx="38761467" cy="12470433"/>
          </a:xfrm>
        </p:spPr>
        <p:txBody>
          <a:bodyPr anchor="ctr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169352" y="15041800"/>
            <a:ext cx="36467913" cy="1778383"/>
          </a:xfrm>
        </p:spPr>
        <p:txBody>
          <a:bodyPr anchor="t">
            <a:normAutofit/>
          </a:bodyPr>
          <a:lstStyle>
            <a:lvl1pPr marL="0" indent="0" algn="r">
              <a:buNone/>
              <a:defRPr sz="5833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7520087"/>
            <a:ext cx="43140675" cy="66099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82E2-4DDE-DE43-830D-88F8218C3A7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5883" y="3063504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333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08150" y="12383721"/>
            <a:ext cx="2540000" cy="2436567"/>
          </a:xfrm>
          <a:prstGeom prst="rect">
            <a:avLst/>
          </a:prstGeom>
        </p:spPr>
        <p:txBody>
          <a:bodyPr vert="horz" lIns="381000" tIns="190500" rIns="381000" bIns="1905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333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04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527" y="8862261"/>
            <a:ext cx="43147196" cy="10465979"/>
          </a:xfrm>
        </p:spPr>
        <p:txBody>
          <a:bodyPr anchor="b"/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7" y="19377317"/>
            <a:ext cx="43140679" cy="4752683"/>
          </a:xfrm>
        </p:spPr>
        <p:txBody>
          <a:bodyPr anchor="t"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9567-7D90-AF46-A2E7-6B1A8A77A6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07475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07475" y="8701331"/>
            <a:ext cx="13745650" cy="343043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7475" y="12131767"/>
            <a:ext cx="13745650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20325" y="8701334"/>
            <a:ext cx="13743992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520327" y="12131767"/>
            <a:ext cx="13749254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077" y="8701334"/>
            <a:ext cx="13713379" cy="343043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0000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3234777" y="12131767"/>
            <a:ext cx="13713379" cy="11998233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CD6A7-7DB7-3D49-97FC-FF5594D1E33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4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07479" y="2540002"/>
            <a:ext cx="43140675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7481" y="17482912"/>
            <a:ext cx="13745646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550084" y="9579113"/>
            <a:ext cx="1225020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07481" y="19884004"/>
            <a:ext cx="13745646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1256" y="17482912"/>
            <a:ext cx="13745763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037485" y="9579113"/>
            <a:ext cx="12210521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505617" y="19884000"/>
            <a:ext cx="13751400" cy="4245992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222596" y="17482912"/>
            <a:ext cx="13707917" cy="24010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8333" b="0">
                <a:solidFill>
                  <a:schemeClr val="tx1"/>
                </a:solidFill>
              </a:defRPr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3970014" y="9579113"/>
            <a:ext cx="12217138" cy="6350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6667"/>
            </a:lvl1pPr>
            <a:lvl2pPr marL="1905015" indent="0">
              <a:buNone/>
              <a:defRPr sz="6667"/>
            </a:lvl2pPr>
            <a:lvl3pPr marL="3810030" indent="0">
              <a:buNone/>
              <a:defRPr sz="6667"/>
            </a:lvl3pPr>
            <a:lvl4pPr marL="5715046" indent="0">
              <a:buNone/>
              <a:defRPr sz="6667"/>
            </a:lvl4pPr>
            <a:lvl5pPr marL="7620061" indent="0">
              <a:buNone/>
              <a:defRPr sz="6667"/>
            </a:lvl5pPr>
            <a:lvl6pPr marL="9525076" indent="0">
              <a:buNone/>
              <a:defRPr sz="6667"/>
            </a:lvl6pPr>
            <a:lvl7pPr marL="11430091" indent="0">
              <a:buNone/>
              <a:defRPr sz="6667"/>
            </a:lvl7pPr>
            <a:lvl8pPr marL="13335107" indent="0">
              <a:buNone/>
              <a:defRPr sz="6667"/>
            </a:lvl8pPr>
            <a:lvl9pPr marL="15240122" indent="0">
              <a:buNone/>
              <a:defRPr sz="6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222075" y="19884006"/>
            <a:ext cx="13726075" cy="4245988"/>
          </a:xfrm>
        </p:spPr>
        <p:txBody>
          <a:bodyPr anchor="t">
            <a:normAutofit/>
          </a:bodyPr>
          <a:lstStyle>
            <a:lvl1pPr marL="0" indent="0" algn="ctr">
              <a:buNone/>
              <a:defRPr sz="5833"/>
            </a:lvl1pPr>
            <a:lvl2pPr marL="1905015" indent="0">
              <a:buNone/>
              <a:defRPr sz="5000"/>
            </a:lvl2pPr>
            <a:lvl3pPr marL="3810030" indent="0">
              <a:buNone/>
              <a:defRPr sz="4167"/>
            </a:lvl3pPr>
            <a:lvl4pPr marL="5715046" indent="0">
              <a:buNone/>
              <a:defRPr sz="3750"/>
            </a:lvl4pPr>
            <a:lvl5pPr marL="7620061" indent="0">
              <a:buNone/>
              <a:defRPr sz="3750"/>
            </a:lvl5pPr>
            <a:lvl6pPr marL="9525076" indent="0">
              <a:buNone/>
              <a:defRPr sz="3750"/>
            </a:lvl6pPr>
            <a:lvl7pPr marL="11430091" indent="0">
              <a:buNone/>
              <a:defRPr sz="3750"/>
            </a:lvl7pPr>
            <a:lvl8pPr marL="13335107" indent="0">
              <a:buNone/>
              <a:defRPr sz="3750"/>
            </a:lvl8pPr>
            <a:lvl9pPr marL="15240122" indent="0">
              <a:buNone/>
              <a:defRPr sz="3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3A30-DA5D-6D40-9532-8F40EAC53C1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3ACB-FC83-8449-96BF-D76BAFAFA09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53752" y="2539998"/>
            <a:ext cx="10594404" cy="2159000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7477" y="2539998"/>
            <a:ext cx="31911271" cy="215900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B266E-886F-3C4C-8E14-DC16A52F9AA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FA42-CDE8-BA49-AB69-C5BC8452679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8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850" y="2738444"/>
            <a:ext cx="40556300" cy="11886404"/>
          </a:xfrm>
        </p:spPr>
        <p:txBody>
          <a:bodyPr anchor="b">
            <a:normAutofit/>
          </a:bodyPr>
          <a:lstStyle>
            <a:lvl1pPr>
              <a:defRPr sz="141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1850" y="15008494"/>
            <a:ext cx="40556300" cy="6250779"/>
          </a:xfrm>
        </p:spPr>
        <p:txBody>
          <a:bodyPr/>
          <a:lstStyle>
            <a:lvl1pPr marL="0" indent="0" algn="ctr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1pPr>
            <a:lvl2pPr marL="1905015" indent="0">
              <a:buNone/>
              <a:defRPr sz="8333">
                <a:solidFill>
                  <a:schemeClr val="tx1">
                    <a:tint val="75000"/>
                  </a:schemeClr>
                </a:solidFill>
              </a:defRPr>
            </a:lvl2pPr>
            <a:lvl3pPr marL="381003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571504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4pPr>
            <a:lvl5pPr marL="762006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5pPr>
            <a:lvl6pPr marL="9525076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6pPr>
            <a:lvl7pPr marL="11430091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7pPr>
            <a:lvl8pPr marL="13335107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8pPr>
            <a:lvl9pPr marL="15240122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81EE-C8B2-F34D-AF39-DBF1A048802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7479" y="8701331"/>
            <a:ext cx="21275017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22512" y="8701331"/>
            <a:ext cx="21225642" cy="15428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C03D-FF95-294E-BBEB-982F8B3A2C7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7519" y="8701333"/>
            <a:ext cx="20329996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479" y="12134300"/>
            <a:ext cx="21280033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675012" y="8701333"/>
            <a:ext cx="20273142" cy="343296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0000" b="1"/>
            </a:lvl1pPr>
            <a:lvl2pPr marL="1905015" indent="0">
              <a:buNone/>
              <a:defRPr sz="8333" b="1"/>
            </a:lvl2pPr>
            <a:lvl3pPr marL="3810030" indent="0">
              <a:buNone/>
              <a:defRPr sz="7500" b="1"/>
            </a:lvl3pPr>
            <a:lvl4pPr marL="5715046" indent="0">
              <a:buNone/>
              <a:defRPr sz="6667" b="1"/>
            </a:lvl4pPr>
            <a:lvl5pPr marL="7620061" indent="0">
              <a:buNone/>
              <a:defRPr sz="6667" b="1"/>
            </a:lvl5pPr>
            <a:lvl6pPr marL="9525076" indent="0">
              <a:buNone/>
              <a:defRPr sz="6667" b="1"/>
            </a:lvl6pPr>
            <a:lvl7pPr marL="11430091" indent="0">
              <a:buNone/>
              <a:defRPr sz="6667" b="1"/>
            </a:lvl7pPr>
            <a:lvl8pPr marL="13335107" indent="0">
              <a:buNone/>
              <a:defRPr sz="6667" b="1"/>
            </a:lvl8pPr>
            <a:lvl9pPr marL="15240122" indent="0">
              <a:buNone/>
              <a:defRPr sz="6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717502" y="12134300"/>
            <a:ext cx="21230654" cy="119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AB7C-BC78-814E-9311-A5E75A8C37C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8FC2-F6BA-FB4B-8B5C-C768A4123E83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1AC1-75FE-3848-B35B-02CAB18F03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7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5" y="2540000"/>
            <a:ext cx="16384321" cy="9842500"/>
          </a:xfrm>
        </p:spPr>
        <p:txBody>
          <a:bodyPr anchor="b">
            <a:normAutofit/>
          </a:bodyPr>
          <a:lstStyle>
            <a:lvl1pPr>
              <a:defRPr sz="11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8600" y="2540000"/>
            <a:ext cx="25789550" cy="215900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21785" y="12382502"/>
            <a:ext cx="16384321" cy="11747496"/>
          </a:xfrm>
        </p:spPr>
        <p:txBody>
          <a:bodyPr/>
          <a:lstStyle>
            <a:lvl1pPr marL="0" indent="0" algn="ctr">
              <a:buNone/>
              <a:defRPr sz="6667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37C4-E432-0743-811F-2F25E516113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781" y="2540000"/>
            <a:ext cx="24707388" cy="9842500"/>
          </a:xfrm>
        </p:spPr>
        <p:txBody>
          <a:bodyPr anchor="b">
            <a:normAutofit/>
          </a:bodyPr>
          <a:lstStyle>
            <a:lvl1pPr>
              <a:defRPr sz="1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936684" y="3162004"/>
            <a:ext cx="13563983" cy="2034599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3333"/>
            </a:lvl1pPr>
            <a:lvl2pPr marL="1905015" indent="0">
              <a:buNone/>
              <a:defRPr sz="11667"/>
            </a:lvl2pPr>
            <a:lvl3pPr marL="3810030" indent="0">
              <a:buNone/>
              <a:defRPr sz="10000"/>
            </a:lvl3pPr>
            <a:lvl4pPr marL="5715046" indent="0">
              <a:buNone/>
              <a:defRPr sz="8333"/>
            </a:lvl4pPr>
            <a:lvl5pPr marL="7620061" indent="0">
              <a:buNone/>
              <a:defRPr sz="8333"/>
            </a:lvl5pPr>
            <a:lvl6pPr marL="9525076" indent="0">
              <a:buNone/>
              <a:defRPr sz="8333"/>
            </a:lvl6pPr>
            <a:lvl7pPr marL="11430091" indent="0">
              <a:buNone/>
              <a:defRPr sz="8333"/>
            </a:lvl7pPr>
            <a:lvl8pPr marL="13335107" indent="0">
              <a:buNone/>
              <a:defRPr sz="8333"/>
            </a:lvl8pPr>
            <a:lvl9pPr marL="15240122" indent="0">
              <a:buNone/>
              <a:defRPr sz="8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7475" y="12382500"/>
            <a:ext cx="24728958" cy="11747500"/>
          </a:xfrm>
        </p:spPr>
        <p:txBody>
          <a:bodyPr>
            <a:normAutofit/>
          </a:bodyPr>
          <a:lstStyle>
            <a:lvl1pPr marL="0" indent="0" algn="ctr">
              <a:buNone/>
              <a:defRPr sz="7500"/>
            </a:lvl1pPr>
            <a:lvl2pPr marL="1905015" indent="0">
              <a:buNone/>
              <a:defRPr sz="5833"/>
            </a:lvl2pPr>
            <a:lvl3pPr marL="3810030" indent="0">
              <a:buNone/>
              <a:defRPr sz="5000"/>
            </a:lvl3pPr>
            <a:lvl4pPr marL="5715046" indent="0">
              <a:buNone/>
              <a:defRPr sz="4167"/>
            </a:lvl4pPr>
            <a:lvl5pPr marL="7620061" indent="0">
              <a:buNone/>
              <a:defRPr sz="4167"/>
            </a:lvl5pPr>
            <a:lvl6pPr marL="9525076" indent="0">
              <a:buNone/>
              <a:defRPr sz="4167"/>
            </a:lvl6pPr>
            <a:lvl7pPr marL="11430091" indent="0">
              <a:buNone/>
              <a:defRPr sz="4167"/>
            </a:lvl7pPr>
            <a:lvl8pPr marL="13335107" indent="0">
              <a:buNone/>
              <a:defRPr sz="4167"/>
            </a:lvl8pPr>
            <a:lvl9pPr marL="15240122" indent="0">
              <a:buNone/>
              <a:defRPr sz="4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7CC0-68B7-354A-9394-C9E6C0E910D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9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7481" y="2540002"/>
            <a:ext cx="43140671" cy="552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7479" y="8733600"/>
            <a:ext cx="43140675" cy="1539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94733" y="24513648"/>
            <a:ext cx="11430000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62F5-194B-0149-B4E8-AF97A9A776D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7477" y="24513648"/>
            <a:ext cx="27803604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08381" y="24513648"/>
            <a:ext cx="3139771" cy="1521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hdr="0" ftr="0" dt="0"/>
  <p:txStyles>
    <p:titleStyle>
      <a:lvl1pPr algn="ctr" defTabSz="3810030" rtl="0" eaLnBrk="1" latinLnBrk="0" hangingPunct="1">
        <a:lnSpc>
          <a:spcPct val="90000"/>
        </a:lnSpc>
        <a:spcBef>
          <a:spcPct val="0"/>
        </a:spcBef>
        <a:buNone/>
        <a:defRPr sz="14167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952508" indent="-952508" algn="l" defTabSz="3810030" rtl="0" eaLnBrk="1" latinLnBrk="0" hangingPunct="1">
        <a:lnSpc>
          <a:spcPct val="120000"/>
        </a:lnSpc>
        <a:spcBef>
          <a:spcPts val="4167"/>
        </a:spcBef>
        <a:buFont typeface="Arial" panose="020B0604020202020204" pitchFamily="34" charset="0"/>
        <a:buChar char="•"/>
        <a:defRPr sz="83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285752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4762538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6667553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83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857256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047758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2382599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4287614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16192630" indent="-952508" algn="l" defTabSz="3810030" rtl="0" eaLnBrk="1" latinLnBrk="0" hangingPunct="1">
        <a:lnSpc>
          <a:spcPct val="120000"/>
        </a:lnSpc>
        <a:spcBef>
          <a:spcPts val="2083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905015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30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3pPr>
      <a:lvl4pPr marL="571504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62006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525076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91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3335107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5240122" algn="l" defTabSz="3810030" rtl="0" eaLnBrk="1" latinLnBrk="0" hangingPunct="1"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76758" cy="28928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90004-5B14-364F-959C-E6D76AD1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0" y="1163042"/>
            <a:ext cx="26575040" cy="265750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28906"/>
            <a:ext cx="32835273" cy="8582423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417222" y="9946681"/>
            <a:ext cx="30000827" cy="67964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14100"/>
              </a:lnSpc>
            </a:pPr>
            <a:r>
              <a:rPr lang="en-US" sz="13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World Earthquake Forecaster</a:t>
            </a: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Team 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Patrick Waddell  001058235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Rajendra kumar Rajkumar 001405755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0A8FB-0898-FB4E-807F-943EE7AD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450" y="9177374"/>
            <a:ext cx="73279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9463657" y="765770"/>
            <a:ext cx="112775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Screenshots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10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3BB1D-5069-8646-8972-22EF3AE5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00" y="3962398"/>
            <a:ext cx="36895600" cy="25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6285029" y="765770"/>
            <a:ext cx="165571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Historical Lookup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11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5FCC-5D2A-2847-81D0-153BEA0C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2974"/>
            <a:ext cx="27724277" cy="1893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45B9-C8F0-C642-8B94-E8608E29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4277" y="3962398"/>
            <a:ext cx="22552237" cy="25711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1A396-70F3-4CD7-946A-9BA87647922D}"/>
              </a:ext>
            </a:extLst>
          </p:cNvPr>
          <p:cNvSpPr/>
          <p:nvPr/>
        </p:nvSpPr>
        <p:spPr>
          <a:xfrm>
            <a:off x="2852058" y="25492635"/>
            <a:ext cx="1861457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Response Time: 7.91 seconds</a:t>
            </a:r>
          </a:p>
          <a:p>
            <a:pPr lvl="4"/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92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22059899" y="765770"/>
            <a:ext cx="7679871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Top 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12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CF780-7896-A34E-8E83-4E7FB28F8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277" y="3962398"/>
            <a:ext cx="22618700" cy="25786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767FD7-13F3-9442-AC55-33A7D5AD0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5870496"/>
            <a:ext cx="25651774" cy="19403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4C1FC0-51F7-4DBF-9153-B339CE2178F8}"/>
              </a:ext>
            </a:extLst>
          </p:cNvPr>
          <p:cNvSpPr/>
          <p:nvPr/>
        </p:nvSpPr>
        <p:spPr>
          <a:xfrm>
            <a:off x="2852058" y="25492635"/>
            <a:ext cx="1861457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Response Time: 7.4 seconds</a:t>
            </a:r>
          </a:p>
          <a:p>
            <a:pPr lvl="4"/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8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542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6487886" y="839389"/>
            <a:ext cx="36793714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  Magnitude Linear Regression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13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68C1-BD5F-244C-9D6E-677143E5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5346700"/>
            <a:ext cx="26854504" cy="22041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ACCF3-9272-C641-ADD9-EA6433AA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7254" y="4109636"/>
            <a:ext cx="23043836" cy="249479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F40B4A-5D99-4886-ACF9-2C0C3F489535}"/>
              </a:ext>
            </a:extLst>
          </p:cNvPr>
          <p:cNvSpPr/>
          <p:nvPr/>
        </p:nvSpPr>
        <p:spPr>
          <a:xfrm>
            <a:off x="2852058" y="26536335"/>
            <a:ext cx="1861457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Response Time: 12.41 seconds</a:t>
            </a:r>
          </a:p>
          <a:p>
            <a:pPr lvl="4"/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1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3962399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1408229" y="839389"/>
            <a:ext cx="27867428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latin typeface="Montserrat" pitchFamily="34" charset="0"/>
                <a:ea typeface="Montserrat" pitchFamily="34" charset="-122"/>
              </a:rPr>
              <a:t>Forecast Probability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B909D-BEAE-CD47-AE21-BD99CBE6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65" y="4781550"/>
            <a:ext cx="27301747" cy="22954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0E5EF-2473-614F-BE50-FAD321D00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12" y="4781549"/>
            <a:ext cx="22575788" cy="24441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FEC1B-DE81-49C5-B257-1955F66B67F1}"/>
              </a:ext>
            </a:extLst>
          </p:cNvPr>
          <p:cNvSpPr/>
          <p:nvPr/>
        </p:nvSpPr>
        <p:spPr>
          <a:xfrm>
            <a:off x="2852058" y="26954573"/>
            <a:ext cx="1861457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Response Time: 5.9 seconds</a:t>
            </a:r>
          </a:p>
          <a:p>
            <a:pPr lvl="4"/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15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15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357DF0-C9C2-4C07-9E80-36BEA4604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179" y="1811791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650999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		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16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3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0" y="1637112"/>
            <a:ext cx="23895050" cy="243958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519F1A-1FA9-4B49-87A2-1F2F710A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2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14809-BFB2-2F43-85F5-F67FB0AAECAD}"/>
              </a:ext>
            </a:extLst>
          </p:cNvPr>
          <p:cNvSpPr/>
          <p:nvPr/>
        </p:nvSpPr>
        <p:spPr>
          <a:xfrm>
            <a:off x="14477999" y="5601038"/>
            <a:ext cx="3088640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Using publicly available data from the U.S. Geological Survey, create a tool to lookup historical data and forecast earthquakes. The tool will include a 10 year historical lookback and provide an interface with Google Maps to provide visualization of the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7190F-2DDC-554C-B3CD-D7FCDA2A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99" y="16250922"/>
            <a:ext cx="9784080" cy="9784080"/>
          </a:xfrm>
          <a:prstGeom prst="rect">
            <a:avLst/>
          </a:prstGeom>
        </p:spPr>
      </p:pic>
      <p:pic>
        <p:nvPicPr>
          <p:cNvPr id="1026" name="Picture 2" descr="page2image49412096">
            <a:extLst>
              <a:ext uri="{FF2B5EF4-FFF2-40B4-BE49-F238E27FC236}">
                <a16:creationId xmlns:a16="http://schemas.microsoft.com/office/drawing/2014/main" id="{259FA886-E700-0044-A926-07110386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4699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image51562176">
            <a:extLst>
              <a:ext uri="{FF2B5EF4-FFF2-40B4-BE49-F238E27FC236}">
                <a16:creationId xmlns:a16="http://schemas.microsoft.com/office/drawing/2014/main" id="{C446FF3D-1BEB-E84C-9E77-BE942CAE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778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image49406944">
            <a:extLst>
              <a:ext uri="{FF2B5EF4-FFF2-40B4-BE49-F238E27FC236}">
                <a16:creationId xmlns:a16="http://schemas.microsoft.com/office/drawing/2014/main" id="{5429E157-C3CD-B74A-ABAD-0FF20D03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image51568896">
            <a:extLst>
              <a:ext uri="{FF2B5EF4-FFF2-40B4-BE49-F238E27FC236}">
                <a16:creationId xmlns:a16="http://schemas.microsoft.com/office/drawing/2014/main" id="{3433DF76-6A58-504C-AA3C-43701398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30607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image51569856">
            <a:extLst>
              <a:ext uri="{FF2B5EF4-FFF2-40B4-BE49-F238E27FC236}">
                <a16:creationId xmlns:a16="http://schemas.microsoft.com/office/drawing/2014/main" id="{E6DDB7BE-0867-DE49-9002-A24935F5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2image51567168">
            <a:extLst>
              <a:ext uri="{FF2B5EF4-FFF2-40B4-BE49-F238E27FC236}">
                <a16:creationId xmlns:a16="http://schemas.microsoft.com/office/drawing/2014/main" id="{C52DD407-7523-AE44-9B28-B7143E0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279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2image49410416">
            <a:extLst>
              <a:ext uri="{FF2B5EF4-FFF2-40B4-BE49-F238E27FC236}">
                <a16:creationId xmlns:a16="http://schemas.microsoft.com/office/drawing/2014/main" id="{03D12BD0-C003-F346-836F-39C5AE50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2image49412768">
            <a:extLst>
              <a:ext uri="{FF2B5EF4-FFF2-40B4-BE49-F238E27FC236}">
                <a16:creationId xmlns:a16="http://schemas.microsoft.com/office/drawing/2014/main" id="{CE0B98C2-76A4-FB44-9561-AC2EFD39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-868363"/>
            <a:ext cx="1079500" cy="10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3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D89FD-D4A2-B145-A450-E8D6B98B8ABD}"/>
              </a:ext>
            </a:extLst>
          </p:cNvPr>
          <p:cNvSpPr/>
          <p:nvPr/>
        </p:nvSpPr>
        <p:spPr>
          <a:xfrm>
            <a:off x="14477999" y="5601038"/>
            <a:ext cx="30886401" cy="1831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1) Historical Lookup</a:t>
            </a:r>
          </a:p>
          <a:p>
            <a:pPr marL="1855788" indent="-30163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	A user enters latitude/longitude/radius and is provided with a Google Map / pins indicating earthquake events.</a:t>
            </a:r>
          </a:p>
          <a:p>
            <a:pPr marL="1757363" indent="-1757363">
              <a:buNone/>
            </a:pPr>
            <a:endParaRPr lang="en-US" sz="9600" dirty="0">
              <a:solidFill>
                <a:srgbClr val="002060"/>
              </a:solidFill>
            </a:endParaRPr>
          </a:p>
          <a:p>
            <a:pPr marL="1757363" indent="-1757363">
              <a:buNone/>
            </a:pPr>
            <a:r>
              <a:rPr lang="en-US" sz="9600" dirty="0">
                <a:solidFill>
                  <a:srgbClr val="002060"/>
                </a:solidFill>
              </a:rPr>
              <a:t>2) Earthquake Forecast</a:t>
            </a:r>
          </a:p>
          <a:p>
            <a:pPr marL="1825625" indent="7937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an address and is provided with a percentage chance earthquakes at each magnitude.</a:t>
            </a:r>
          </a:p>
          <a:p>
            <a:pPr marL="9525" indent="-9525">
              <a:buNone/>
            </a:pPr>
            <a:br>
              <a:rPr lang="en-US" sz="9600" dirty="0">
                <a:solidFill>
                  <a:srgbClr val="002060"/>
                </a:solidFill>
              </a:rPr>
            </a:br>
            <a:r>
              <a:rPr lang="en-US" sz="9600" dirty="0">
                <a:solidFill>
                  <a:srgbClr val="002060"/>
                </a:solidFill>
              </a:rPr>
              <a:t>3) Top 10 Earthquake Hot Spots </a:t>
            </a:r>
          </a:p>
          <a:p>
            <a:pPr marL="2619375" indent="-1111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 user enters a date range and is provided with the top ten locations around the globe for earthquake activity.</a:t>
            </a: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6FC02-DEEF-AD4D-ABDA-CBA68C4D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9" y="2877346"/>
            <a:ext cx="110871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3829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4</a:t>
            </a:fld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22996-6C1D-C645-90CF-B8D907BDC8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2534" y="7564073"/>
            <a:ext cx="11037466" cy="165561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6E21A1-E08D-6744-859A-F4C47B886974}"/>
              </a:ext>
            </a:extLst>
          </p:cNvPr>
          <p:cNvSpPr/>
          <p:nvPr/>
        </p:nvSpPr>
        <p:spPr>
          <a:xfrm>
            <a:off x="14478000" y="5601038"/>
            <a:ext cx="26862424" cy="2225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Data Processing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Parsed the data stored in csv files by year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Scaled processing of the data with parallelization through Spark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Multiple Linear Regression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Used multiple linear regression to determine earthquake magnitude at a user provided position</a:t>
            </a:r>
          </a:p>
          <a:p>
            <a:pPr marL="1746250" indent="-1746250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Graphical User Interface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Framework </a:t>
            </a:r>
          </a:p>
          <a:p>
            <a:pPr marL="1587500" indent="-1587500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 for visualization of results</a:t>
            </a:r>
          </a:p>
          <a:p>
            <a:pPr marL="1855788" indent="-1855788">
              <a:buFont typeface="Arial" panose="020B0604020202020204" pitchFamily="34" charset="0"/>
              <a:buChar char="•"/>
            </a:pPr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C1D3A5-1436-4378-8F04-7AD89B08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1"/>
          <a:stretch/>
        </p:blipFill>
        <p:spPr>
          <a:xfrm>
            <a:off x="567580" y="18656398"/>
            <a:ext cx="10811524" cy="7964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806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#1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5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871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r>
              <a:rPr lang="en-US" sz="9600" dirty="0">
                <a:solidFill>
                  <a:srgbClr val="002060"/>
                </a:solidFill>
              </a:rPr>
              <a:t>Level 1 Criteria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System response time for displaying output data should be within 5 seconds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Response times unknown during planning (Achieved response time of 7.4 seconds)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Overhead of Spark &amp; Scala Play Framework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Limited by processing power of laptop</a:t>
            </a:r>
          </a:p>
          <a:p>
            <a:pPr marL="2971800" lvl="4" indent="-1143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Parallelization with Spark could be expanded from a single machine to a distributed cloud</a:t>
            </a:r>
          </a:p>
          <a:p>
            <a:endParaRPr lang="en-US" sz="8800" dirty="0">
              <a:solidFill>
                <a:srgbClr val="002060"/>
              </a:solidFill>
            </a:endParaRPr>
          </a:p>
          <a:p>
            <a:endParaRPr lang="en-US" sz="8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815681" y="17590683"/>
            <a:ext cx="8760635" cy="13208000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37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#2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6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058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57363" indent="-1757363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600" dirty="0">
                <a:solidFill>
                  <a:srgbClr val="002060"/>
                </a:solidFill>
              </a:rPr>
              <a:t>Level 2 Criteria</a:t>
            </a:r>
          </a:p>
          <a:p>
            <a:pPr marL="1825625" indent="793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R-squared value of the machine learning model should be greater than 0.6</a:t>
            </a:r>
          </a:p>
          <a:p>
            <a:pPr marL="1825625">
              <a:spcBef>
                <a:spcPts val="600"/>
              </a:spcBef>
              <a:spcAft>
                <a:spcPts val="600"/>
              </a:spcAft>
            </a:pPr>
            <a:endParaRPr lang="en-US" sz="8800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9600" dirty="0">
                <a:solidFill>
                  <a:srgbClr val="002060"/>
                </a:solidFill>
              </a:rPr>
              <a:t>Criteria not met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Achieved an R-squared value of +0.51</a:t>
            </a:r>
          </a:p>
          <a:p>
            <a:pPr marL="2641600" indent="-812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Earthquakes aren’t easy to predict!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581" y="0"/>
            <a:ext cx="12801600" cy="16724671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Acceptance Criteria #3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7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646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buNone/>
            </a:pPr>
            <a:r>
              <a:rPr lang="en-US" sz="9600" dirty="0">
                <a:solidFill>
                  <a:srgbClr val="002060"/>
                </a:solidFill>
              </a:rPr>
              <a:t>Level 3 Criteria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rgbClr val="002060"/>
                </a:solidFill>
              </a:rPr>
              <a:t>The World Earthquake Forecaster tool will utilize a minimum of 10 years of historical data (approx. 1.2 million rows)</a:t>
            </a:r>
          </a:p>
          <a:p>
            <a:pPr marL="2971800" lvl="4" indent="-1143000">
              <a:buFont typeface="Arial" panose="020B0604020202020204" pitchFamily="34" charset="0"/>
              <a:buChar char="•"/>
            </a:pPr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The project uses 11 years of historical data from the USGS site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Approx. 952,000 rows were initially used (1.0+ magnitude)</a:t>
            </a:r>
          </a:p>
          <a:p>
            <a:pPr marL="0" lvl="4"/>
            <a:endParaRPr lang="en-US" sz="8800" dirty="0">
              <a:solidFill>
                <a:srgbClr val="002060"/>
              </a:solidFill>
            </a:endParaRPr>
          </a:p>
          <a:p>
            <a:pPr marL="0" lvl="4"/>
            <a:r>
              <a:rPr lang="en-US" sz="8800" dirty="0">
                <a:solidFill>
                  <a:srgbClr val="002060"/>
                </a:solidFill>
              </a:rPr>
              <a:t>Scaled back to 292,000 rows (2.5+ magnitude) to improve timing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F929-0FE7-C14A-94AB-399330FA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471995" y="-1287491"/>
            <a:ext cx="9409914" cy="12293597"/>
          </a:xfrm>
          <a:prstGeom prst="rect">
            <a:avLst/>
          </a:prstGeom>
        </p:spPr>
      </p:pic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E0C2EBE-8266-4EB2-83BB-7AD405FA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657" y="20073257"/>
            <a:ext cx="8457561" cy="7184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0834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055078" cy="28575000"/>
          </a:xfrm>
          <a:prstGeom prst="rect">
            <a:avLst/>
          </a:prstGeom>
        </p:spPr>
      </p:pic>
      <p:sp>
        <p:nvSpPr>
          <p:cNvPr id="5" name="Object 4"/>
          <p:cNvSpPr txBox="1"/>
          <p:nvPr/>
        </p:nvSpPr>
        <p:spPr>
          <a:xfrm>
            <a:off x="19843751" y="1637112"/>
            <a:ext cx="21496672" cy="2480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1525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F5D9DA-E04F-3E47-899C-6C3FC284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8</a:t>
            </a:fld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DD769-029F-6447-B819-9C753E69517A}"/>
              </a:ext>
            </a:extLst>
          </p:cNvPr>
          <p:cNvSpPr/>
          <p:nvPr/>
        </p:nvSpPr>
        <p:spPr>
          <a:xfrm>
            <a:off x="14477999" y="5601038"/>
            <a:ext cx="30886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5788" indent="-1855788"/>
            <a:endParaRPr lang="en-US" sz="9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425C9-9631-D647-A4F6-7F5097EC3F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9478" y="3661781"/>
            <a:ext cx="16240522" cy="1218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BC6EE-8932-4B91-A8E2-6E063888C267}"/>
              </a:ext>
            </a:extLst>
          </p:cNvPr>
          <p:cNvSpPr/>
          <p:nvPr/>
        </p:nvSpPr>
        <p:spPr>
          <a:xfrm>
            <a:off x="14477999" y="5601038"/>
            <a:ext cx="30886401" cy="192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objective use cases met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Completed entirely within Scala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UI initially planned with Java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Integrated with Google Maps API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Custom maps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Pins with contextual data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Scala Play UI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All user input forms contain field validation and error feedback</a:t>
            </a:r>
          </a:p>
          <a:p>
            <a:pPr marL="3606800" lvl="5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Source code restricted for Scala Play MVC structure</a:t>
            </a:r>
          </a:p>
          <a:p>
            <a:pPr marL="1320800" indent="-1320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2060"/>
                </a:solidFill>
              </a:rPr>
              <a:t>27 Unit Tests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B8DC3-F4EC-4A87-BE3B-62290E1B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289" y="2575868"/>
            <a:ext cx="7810500" cy="76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58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0800000" cy="8867676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7145000" y="13044374"/>
            <a:ext cx="19256829" cy="24308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</a:t>
            </a:r>
          </a:p>
          <a:p>
            <a:pPr>
              <a:lnSpc>
                <a:spcPts val="18800"/>
              </a:lnSpc>
            </a:pPr>
            <a:r>
              <a:rPr lang="en-US" sz="1560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FFD-96E4-114B-846C-5E20F19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8800" smtClean="0">
                <a:solidFill>
                  <a:srgbClr val="002060"/>
                </a:solidFill>
              </a:rPr>
              <a:t>9</a:t>
            </a:fld>
            <a:endParaRPr lang="en-US" sz="8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952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486</Words>
  <Application>Microsoft Office PowerPoint</Application>
  <PresentationFormat>Custom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Montserrat</vt:lpstr>
      <vt:lpstr>Roboto Condensed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Rajendra Kumar Rajkumar</cp:lastModifiedBy>
  <cp:revision>81</cp:revision>
  <cp:lastPrinted>2020-11-04T21:17:34Z</cp:lastPrinted>
  <dcterms:created xsi:type="dcterms:W3CDTF">2020-10-29T02:10:31Z</dcterms:created>
  <dcterms:modified xsi:type="dcterms:W3CDTF">2020-12-12T01:39:00Z</dcterms:modified>
</cp:coreProperties>
</file>